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9" r:id="rId4"/>
    <p:sldId id="261" r:id="rId5"/>
    <p:sldId id="266" r:id="rId6"/>
    <p:sldId id="271" r:id="rId7"/>
    <p:sldId id="276" r:id="rId8"/>
    <p:sldId id="263" r:id="rId9"/>
    <p:sldId id="273" r:id="rId10"/>
    <p:sldId id="272" r:id="rId11"/>
    <p:sldId id="274" r:id="rId12"/>
    <p:sldId id="275" r:id="rId13"/>
    <p:sldId id="264" r:id="rId1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2528" autoAdjust="0"/>
  </p:normalViewPr>
  <p:slideViewPr>
    <p:cSldViewPr>
      <p:cViewPr>
        <p:scale>
          <a:sx n="60" d="100"/>
          <a:sy n="60" d="100"/>
        </p:scale>
        <p:origin x="126" y="-6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96E3BD-4CAC-44F3-B513-496089666336}" type="datetimeFigureOut">
              <a:rPr lang="zh-TW" altLang="en-US" smtClean="0"/>
              <a:pPr/>
              <a:t>2013/11/13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CD08C1-314A-4B57-9684-D2B5C4E0FA9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043655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cpipguide.com/free/t_NumberofIPAddressesandMultihoming.htm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CD08C1-314A-4B57-9684-D2B5C4E0FA93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961874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00050" lvl="1" indent="0" fontAlgn="auto">
              <a:lnSpc>
                <a:spcPct val="12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zh-TW" dirty="0" smtClean="0">
                <a:latin typeface="+mn-ea"/>
              </a:rPr>
              <a:t>Wi-Fi</a:t>
            </a:r>
            <a:r>
              <a:rPr lang="zh-TW" altLang="en-US" dirty="0" smtClean="0">
                <a:latin typeface="+mn-ea"/>
              </a:rPr>
              <a:t>有不錯的有效範圍及傳輸率，可以使用在大部份的無線網路場合，但是在可攜式裝置上，它的耗電量可能相當大。</a:t>
            </a:r>
            <a:endParaRPr lang="en-US" altLang="zh-TW" dirty="0" smtClean="0">
              <a:latin typeface="+mn-ea"/>
            </a:endParaRPr>
          </a:p>
          <a:p>
            <a:pPr marL="400050" lvl="1" indent="0" fontAlgn="auto">
              <a:lnSpc>
                <a:spcPct val="12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TW" altLang="en-US" dirty="0" smtClean="0">
                <a:latin typeface="+mn-ea"/>
              </a:rPr>
              <a:t>藍芽的耗電量相當小，一般認為適合作為手機等一類裝置的網路裝置。</a:t>
            </a:r>
            <a:endParaRPr lang="en-US" altLang="zh-TW" dirty="0" smtClean="0">
              <a:latin typeface="+mn-ea"/>
            </a:endParaRPr>
          </a:p>
          <a:p>
            <a:pPr marL="400050" lvl="1" indent="0" fontAlgn="auto">
              <a:lnSpc>
                <a:spcPct val="12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zh-TW" dirty="0" smtClean="0">
                <a:latin typeface="+mn-ea"/>
              </a:rPr>
              <a:t>ZigBee</a:t>
            </a:r>
            <a:r>
              <a:rPr lang="zh-TW" altLang="en-US" dirty="0" smtClean="0">
                <a:latin typeface="+mn-ea"/>
              </a:rPr>
              <a:t>雖然傳輸速率都沒有上述兩者好，但低耗電和</a:t>
            </a:r>
            <a:r>
              <a:rPr lang="en-US" altLang="zh-TW" dirty="0" smtClean="0">
                <a:latin typeface="+mn-ea"/>
              </a:rPr>
              <a:t>mesh</a:t>
            </a:r>
            <a:r>
              <a:rPr lang="zh-TW" altLang="en-US" dirty="0" smtClean="0">
                <a:latin typeface="+mn-ea"/>
              </a:rPr>
              <a:t>網路等特色，因此被定位在收發少量的資料量的應用。</a:t>
            </a:r>
            <a:endParaRPr lang="en-US" altLang="zh-TW" dirty="0" smtClean="0">
              <a:latin typeface="+mn-ea"/>
            </a:endParaRPr>
          </a:p>
          <a:p>
            <a:pPr marL="400050" lvl="1" indent="0" fontAlgn="auto">
              <a:lnSpc>
                <a:spcPct val="12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en-US" altLang="zh-TW" dirty="0" smtClean="0">
              <a:latin typeface="+mn-ea"/>
            </a:endParaRPr>
          </a:p>
          <a:p>
            <a:pPr marL="400050" lvl="1" indent="0" fontAlgn="auto">
              <a:lnSpc>
                <a:spcPct val="12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zh-TW" altLang="en-US" dirty="0" smtClean="0">
              <a:latin typeface="+mn-ea"/>
            </a:endParaRP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CD08C1-314A-4B57-9684-D2B5C4E0FA93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196126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當 </a:t>
            </a:r>
            <a:r>
              <a:rPr lang="en-US" altLang="zh-TW" dirty="0" smtClean="0"/>
              <a:t>6LoWPAN </a:t>
            </a:r>
            <a:r>
              <a:rPr lang="zh-TW" altLang="en-US" dirty="0" smtClean="0"/>
              <a:t>網路內的精簡功能設備欲傳送訊息給網路外之 </a:t>
            </a:r>
            <a:r>
              <a:rPr lang="en-US" altLang="zh-TW" dirty="0" smtClean="0"/>
              <a:t>IP </a:t>
            </a:r>
            <a:r>
              <a:rPr lang="zh-TW" altLang="en-US" dirty="0" smtClean="0"/>
              <a:t>設備時，首先必須將封包傳送給上層全功能設備，然後全功能設備會透過路由機制一層一層的將封包送給 </a:t>
            </a:r>
            <a:r>
              <a:rPr lang="en-US" altLang="zh-TW" dirty="0" smtClean="0"/>
              <a:t>6LoWPAN </a:t>
            </a:r>
            <a:r>
              <a:rPr lang="zh-TW" altLang="en-US" dirty="0" smtClean="0"/>
              <a:t>閘道器</a:t>
            </a:r>
            <a:r>
              <a:rPr lang="en-US" altLang="zh-TW" dirty="0" smtClean="0"/>
              <a:t>(Gateway)</a:t>
            </a:r>
            <a:r>
              <a:rPr lang="zh-TW" altLang="en-US" dirty="0" smtClean="0"/>
              <a:t>。</a:t>
            </a:r>
            <a:r>
              <a:rPr lang="en-US" altLang="zh-TW" dirty="0" smtClean="0"/>
              <a:t>6LoWPAN </a:t>
            </a:r>
            <a:r>
              <a:rPr lang="zh-TW" altLang="en-US" dirty="0" smtClean="0"/>
              <a:t>閘道器與 </a:t>
            </a:r>
            <a:r>
              <a:rPr lang="en-US" altLang="zh-TW" dirty="0" smtClean="0"/>
              <a:t>IPv6 </a:t>
            </a:r>
            <a:r>
              <a:rPr lang="zh-TW" altLang="en-US" dirty="0" smtClean="0"/>
              <a:t>網域相連接，經過封包底層的轉換，則可以使用 </a:t>
            </a:r>
            <a:r>
              <a:rPr lang="en-US" altLang="zh-TW" dirty="0" smtClean="0"/>
              <a:t>IP </a:t>
            </a:r>
            <a:r>
              <a:rPr lang="zh-TW" altLang="en-US" dirty="0" smtClean="0"/>
              <a:t>位址將封包正確傳送到達目的地。 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CD08C1-314A-4B57-9684-D2B5C4E0FA93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053685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dirty="0" smtClean="0"/>
              <a:t>支援 </a:t>
            </a:r>
            <a:r>
              <a:rPr lang="en-US" altLang="zh-TW" dirty="0" smtClean="0"/>
              <a:t>SCTP </a:t>
            </a:r>
            <a:r>
              <a:rPr lang="zh-TW" altLang="en-US" dirty="0" smtClean="0"/>
              <a:t>的兩端點可以藉由關聯建立多條路徑，圖中主機 </a:t>
            </a:r>
            <a:r>
              <a:rPr lang="en-US" altLang="zh-TW" dirty="0" smtClean="0"/>
              <a:t>A </a:t>
            </a:r>
            <a:r>
              <a:rPr lang="zh-TW" altLang="en-US" dirty="0" smtClean="0"/>
              <a:t>與主機 </a:t>
            </a:r>
            <a:r>
              <a:rPr lang="en-US" altLang="zh-TW" dirty="0" smtClean="0"/>
              <a:t>B </a:t>
            </a:r>
            <a:r>
              <a:rPr lang="zh-TW" altLang="en-US" dirty="0" smtClean="0"/>
              <a:t>各有兩個 </a:t>
            </a:r>
            <a:r>
              <a:rPr lang="en-US" altLang="zh-TW" dirty="0" smtClean="0"/>
              <a:t>IP </a:t>
            </a:r>
            <a:r>
              <a:rPr lang="zh-TW" altLang="en-US" dirty="0" smtClean="0"/>
              <a:t>位址，即表示有兩個傳輸介面，而傳送端會選定一條路徑作為傳輸的主要路徑，當傳輸過程發生封包遺失時，則會選擇其中一條備援路徑重送封包；如果主要路徑發生斷線或是故障的情況，傳送端會從備援路徑中選擇一條作為新的主要路徑。透過多重定址的機制，可以達到錯誤時快速復原的功能，增強網路服務的健壯性</a:t>
            </a:r>
            <a:r>
              <a:rPr lang="en-US" altLang="zh-TW" dirty="0" smtClean="0"/>
              <a:t>(Robustness)</a:t>
            </a:r>
            <a:r>
              <a:rPr lang="zh-TW" altLang="en-US" dirty="0" smtClean="0"/>
              <a:t>，也就是經由路徑之間的切換，進而提高網路的容錯能力。</a:t>
            </a:r>
            <a:endParaRPr lang="en-US" altLang="zh-TW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TW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zh-TW" alt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zh-TW" alt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dirty="0" smtClean="0"/>
              <a:t>有別以往</a:t>
            </a:r>
            <a:r>
              <a:rPr lang="en-US" altLang="zh-TW" dirty="0" smtClean="0"/>
              <a:t>TCP </a:t>
            </a:r>
            <a:r>
              <a:rPr lang="zh-TW" altLang="en-US" dirty="0" smtClean="0"/>
              <a:t>在傳輸實際資料前需要在兩端點間建立一條連線</a:t>
            </a:r>
            <a:r>
              <a:rPr lang="en-US" altLang="zh-TW" dirty="0" smtClean="0"/>
              <a:t>(connection)</a:t>
            </a:r>
            <a:r>
              <a:rPr lang="zh-TW" altLang="en-US" dirty="0" smtClean="0"/>
              <a:t>，</a:t>
            </a:r>
            <a:r>
              <a:rPr lang="en-US" altLang="zh-TW" dirty="0" smtClean="0"/>
              <a:t>SCTP </a:t>
            </a:r>
            <a:r>
              <a:rPr lang="zh-TW" altLang="en-US" dirty="0" smtClean="0"/>
              <a:t>改用更廣義的關聯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dirty="0" smtClean="0"/>
              <a:t>(association)</a:t>
            </a:r>
            <a:r>
              <a:rPr lang="zh-TW" altLang="en-US" dirty="0" smtClean="0"/>
              <a:t>概念，即兩端點間連線不再只是單一通道，中間傳輸可以有多組</a:t>
            </a:r>
            <a:r>
              <a:rPr lang="en-US" altLang="zh-TW" dirty="0" smtClean="0"/>
              <a:t>IP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dirty="0" smtClean="0"/>
              <a:t>位址或是多條的資料流，透過關聯讓兩端點能夠相互的傳輸，藉此達到所謂的多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dirty="0" smtClean="0"/>
              <a:t>重定址</a:t>
            </a:r>
            <a:r>
              <a:rPr lang="en-US" altLang="zh-TW" dirty="0" smtClean="0"/>
              <a:t>(Multi-homing)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TW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TW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dirty="0" smtClean="0"/>
              <a:t>TCP </a:t>
            </a:r>
            <a:r>
              <a:rPr lang="en-US" altLang="zh-TW" dirty="0" err="1" smtClean="0"/>
              <a:t>multihomed</a:t>
            </a:r>
            <a:r>
              <a:rPr lang="en-US" altLang="zh-TW" dirty="0" smtClean="0"/>
              <a:t> server </a:t>
            </a:r>
            <a:r>
              <a:rPr lang="en-US" altLang="zh-TW" dirty="0" smtClean="0">
                <a:hlinkClick r:id="rId3"/>
              </a:rPr>
              <a:t>http://www.tcpipguide.com/free/t_NumberofIPAddressesandMultihoming.htm</a:t>
            </a:r>
            <a:endParaRPr lang="zh-TW" altLang="en-US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CD08C1-314A-4B57-9684-D2B5C4E0FA93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141903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dirty="0" smtClean="0"/>
              <a:t>支援 </a:t>
            </a:r>
            <a:r>
              <a:rPr lang="en-US" altLang="zh-TW" dirty="0" smtClean="0"/>
              <a:t>SCTP </a:t>
            </a:r>
            <a:r>
              <a:rPr lang="zh-TW" altLang="en-US" dirty="0" smtClean="0"/>
              <a:t>的兩端點可以藉由關聯建立多條路徑，圖中主機 </a:t>
            </a:r>
            <a:r>
              <a:rPr lang="en-US" altLang="zh-TW" dirty="0" smtClean="0"/>
              <a:t>A </a:t>
            </a:r>
            <a:r>
              <a:rPr lang="zh-TW" altLang="en-US" dirty="0" smtClean="0"/>
              <a:t>與主機 </a:t>
            </a:r>
            <a:r>
              <a:rPr lang="en-US" altLang="zh-TW" dirty="0" smtClean="0"/>
              <a:t>B </a:t>
            </a:r>
            <a:r>
              <a:rPr lang="zh-TW" altLang="en-US" dirty="0" smtClean="0"/>
              <a:t>各有兩個 </a:t>
            </a:r>
            <a:r>
              <a:rPr lang="en-US" altLang="zh-TW" dirty="0" smtClean="0"/>
              <a:t>IP </a:t>
            </a:r>
            <a:r>
              <a:rPr lang="zh-TW" altLang="en-US" dirty="0" smtClean="0"/>
              <a:t>位址，即表示有兩個傳輸介面，而傳送端會選定一條路徑作為傳輸的主要路徑，當傳輸過程發生封包遺失時，則會選擇其中一條備援路徑重送封包；如果主要路徑發生斷線或是故障的情況，傳送端會從備援路徑中選擇一條作為新的主要路徑。透過多重定址的機制，可以達到錯誤時快速復原的功能，增強網路服務的健壯性</a:t>
            </a:r>
            <a:r>
              <a:rPr lang="en-US" altLang="zh-TW" dirty="0" smtClean="0"/>
              <a:t>(Robustness)</a:t>
            </a:r>
            <a:r>
              <a:rPr lang="zh-TW" altLang="en-US" dirty="0" smtClean="0"/>
              <a:t>，也就是經由路徑之間的切換，進而提高網路的容錯能力。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CD08C1-314A-4B57-9684-D2B5C4E0FA93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141903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SCTP </a:t>
            </a:r>
            <a:r>
              <a:rPr lang="zh-TW" altLang="en-US" dirty="0" smtClean="0"/>
              <a:t>單一乙太網路路徑傳送，包含頻寬限制、封包遺失與延遲 </a:t>
            </a:r>
            <a:endParaRPr lang="en-US" altLang="zh-TW" dirty="0" smtClean="0"/>
          </a:p>
          <a:p>
            <a:r>
              <a:rPr lang="en-US" altLang="zh-TW" dirty="0" smtClean="0"/>
              <a:t>SCTP </a:t>
            </a:r>
            <a:r>
              <a:rPr lang="zh-TW" altLang="en-US" dirty="0" smtClean="0"/>
              <a:t>多重路徑傳送，同樣的，在乙太網路環境下，包含頻寬限制、封包遺失與延遲 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CD08C1-314A-4B57-9684-D2B5C4E0FA93}" type="slidenum">
              <a:rPr lang="zh-TW" altLang="en-US" smtClean="0"/>
              <a:pPr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256972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TCP header size 20 bytes</a:t>
            </a:r>
          </a:p>
          <a:p>
            <a:r>
              <a:rPr lang="en-US" altLang="zh-TW" dirty="0" smtClean="0"/>
              <a:t>SCTP header size 36 bytes</a:t>
            </a:r>
          </a:p>
          <a:p>
            <a:r>
              <a:rPr lang="en-US" altLang="zh-TW" dirty="0" smtClean="0"/>
              <a:t>Overhead</a:t>
            </a:r>
            <a:r>
              <a:rPr lang="en-US" altLang="zh-TW" baseline="0" dirty="0" smtClean="0"/>
              <a:t> 16 bytes, then 6LoWPEAN packet size is 128 bit.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CD08C1-314A-4B57-9684-D2B5C4E0FA93}" type="slidenum">
              <a:rPr lang="zh-TW" altLang="en-US" smtClean="0"/>
              <a:pPr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893611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6FB2E-698D-42AB-9002-E0B98646CFC9}" type="datetime1">
              <a:rPr lang="zh-TW" altLang="en-US" smtClean="0"/>
              <a:pPr/>
              <a:t>2013/11/13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50A4C-583E-4446-941D-55268DFE2AA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85525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85435-3670-4A18-AF78-B57A0C5ADE5B}" type="datetime1">
              <a:rPr lang="zh-TW" altLang="en-US" smtClean="0"/>
              <a:pPr/>
              <a:t>2013/11/13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50A4C-583E-4446-941D-55268DFE2AA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37807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6A208-6540-4D36-A3B9-48CF3B077A7F}" type="datetime1">
              <a:rPr lang="zh-TW" altLang="en-US" smtClean="0"/>
              <a:pPr/>
              <a:t>2013/11/13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50A4C-583E-4446-941D-55268DFE2AA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36055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E8A97-6045-4F86-A4B3-BCB53BF3C546}" type="datetime1">
              <a:rPr lang="zh-TW" altLang="en-US" smtClean="0"/>
              <a:pPr/>
              <a:t>2013/11/13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50A4C-583E-4446-941D-55268DFE2AA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513955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89E96-12B0-4C22-85F4-84781B0D3ED3}" type="datetime1">
              <a:rPr lang="zh-TW" altLang="en-US" smtClean="0"/>
              <a:pPr/>
              <a:t>2013/11/13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50A4C-583E-4446-941D-55268DFE2AA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4555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77A0F-E250-4A15-8391-59DE6B23F150}" type="datetime1">
              <a:rPr lang="zh-TW" altLang="en-US" smtClean="0"/>
              <a:pPr/>
              <a:t>2013/11/13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50A4C-583E-4446-941D-55268DFE2AA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0963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63EA5-4111-43DB-9348-4F7AE488E31E}" type="datetime1">
              <a:rPr lang="zh-TW" altLang="en-US" smtClean="0"/>
              <a:pPr/>
              <a:t>2013/11/13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50A4C-583E-4446-941D-55268DFE2AA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37449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AD15D-B882-4317-9EBA-545D91EC925D}" type="datetime1">
              <a:rPr lang="zh-TW" altLang="en-US" smtClean="0"/>
              <a:pPr/>
              <a:t>2013/11/13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50A4C-583E-4446-941D-55268DFE2AA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44880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44757-FDC4-43B9-AB0F-E0B3888300E0}" type="datetime1">
              <a:rPr lang="zh-TW" altLang="en-US" smtClean="0"/>
              <a:pPr/>
              <a:t>2013/11/13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50A4C-583E-4446-941D-55268DFE2AA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64349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692D5-138C-46D9-B505-8BB665E8A423}" type="datetime1">
              <a:rPr lang="zh-TW" altLang="en-US" smtClean="0"/>
              <a:pPr/>
              <a:t>2013/11/13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50A4C-583E-4446-941D-55268DFE2AA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08501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C6BEF-C503-4EDA-ABD6-B72A743F2ED7}" type="datetime1">
              <a:rPr lang="zh-TW" altLang="en-US" smtClean="0"/>
              <a:pPr/>
              <a:t>2013/11/13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50A4C-583E-4446-941D-55268DFE2AA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95744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082002-197A-485D-95AA-5E2EC0199BC1}" type="datetime1">
              <a:rPr lang="zh-TW" altLang="en-US" smtClean="0"/>
              <a:pPr/>
              <a:t>2013/11/13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050A4C-583E-4446-941D-55268DFE2AA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11965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/>
              <a:t>The Study of 6LoWPAN </a:t>
            </a:r>
            <a:r>
              <a:rPr lang="en-US" altLang="zh-TW" dirty="0" smtClean="0"/>
              <a:t>with SCTP </a:t>
            </a:r>
            <a:r>
              <a:rPr lang="en-US" altLang="zh-TW" dirty="0"/>
              <a:t>Multi-homing in Smart Grid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142976" y="3857628"/>
            <a:ext cx="7200928" cy="1991072"/>
          </a:xfrm>
        </p:spPr>
        <p:txBody>
          <a:bodyPr>
            <a:normAutofit fontScale="70000" lnSpcReduction="20000"/>
          </a:bodyPr>
          <a:lstStyle/>
          <a:p>
            <a:r>
              <a:rPr lang="en-US" altLang="zh-TW" u="sng" dirty="0" smtClean="0"/>
              <a:t>Yang-Wen Chen, </a:t>
            </a:r>
            <a:r>
              <a:rPr lang="en-US" altLang="zh-TW" dirty="0" smtClean="0"/>
              <a:t>Arak </a:t>
            </a:r>
            <a:r>
              <a:rPr lang="en-US" altLang="zh-TW" dirty="0"/>
              <a:t>Sae Yuan, Kuan-Ta Lu and Quincy </a:t>
            </a:r>
            <a:r>
              <a:rPr lang="en-US" altLang="zh-TW" dirty="0" smtClean="0"/>
              <a:t>Wu</a:t>
            </a:r>
          </a:p>
          <a:p>
            <a:r>
              <a:rPr lang="en-US" altLang="zh-TW" dirty="0"/>
              <a:t>Department of Computer Science and Information Engineering,</a:t>
            </a:r>
          </a:p>
          <a:p>
            <a:r>
              <a:rPr lang="en-US" altLang="zh-TW" dirty="0"/>
              <a:t>National Chi Nan University,</a:t>
            </a:r>
          </a:p>
          <a:p>
            <a:r>
              <a:rPr lang="en-US" altLang="zh-TW" dirty="0"/>
              <a:t>Nantou, </a:t>
            </a:r>
            <a:r>
              <a:rPr lang="en-US" altLang="zh-TW" dirty="0" smtClean="0"/>
              <a:t>Taiwan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50A4C-583E-4446-941D-55268DFE2AA2}" type="slidenum">
              <a:rPr lang="zh-TW" altLang="en-US" smtClean="0"/>
              <a:pPr/>
              <a:t>1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34789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Multi-homing Experiments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476872"/>
          </a:xfrm>
        </p:spPr>
        <p:txBody>
          <a:bodyPr/>
          <a:lstStyle/>
          <a:p>
            <a:r>
              <a:rPr lang="en-US" altLang="zh-TW" dirty="0"/>
              <a:t>SCTP </a:t>
            </a:r>
            <a:r>
              <a:rPr lang="en-US" altLang="zh-TW" dirty="0" smtClean="0"/>
              <a:t>Multi-homing Experiment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zh-TW" dirty="0" smtClean="0"/>
              <a:t>Over Ethernet only(Single-homing)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zh-TW" dirty="0" smtClean="0"/>
              <a:t>Over both Ethernet and 6LoWPAN interfaces (Multi-homing)</a:t>
            </a:r>
          </a:p>
          <a:p>
            <a:pPr lvl="1"/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50A4C-583E-4446-941D-55268DFE2AA2}" type="slidenum">
              <a:rPr lang="zh-TW" altLang="en-US" smtClean="0"/>
              <a:pPr/>
              <a:t>10</a:t>
            </a:fld>
            <a:endParaRPr lang="zh-TW" altLang="en-US" dirty="0"/>
          </a:p>
        </p:txBody>
      </p:sp>
      <p:pic>
        <p:nvPicPr>
          <p:cNvPr id="2050" name="Picture 2" descr="D:\software\大學生涯\ICST\SCTP\multi-homing experiments - 複製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3625974"/>
            <a:ext cx="5026604" cy="3232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5492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Performance Analysis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b="1" dirty="0"/>
              <a:t> </a:t>
            </a:r>
            <a:r>
              <a:rPr lang="en-US" altLang="zh-TW" dirty="0"/>
              <a:t>Data Measurement and Analysis</a:t>
            </a:r>
            <a:endParaRPr lang="zh-TW" altLang="en-US" dirty="0"/>
          </a:p>
        </p:txBody>
      </p:sp>
      <p:pic>
        <p:nvPicPr>
          <p:cNvPr id="4" name="圖片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276872"/>
            <a:ext cx="4248472" cy="2989942"/>
          </a:xfrm>
          <a:prstGeom prst="rect">
            <a:avLst/>
          </a:prstGeom>
        </p:spPr>
      </p:pic>
      <p:pic>
        <p:nvPicPr>
          <p:cNvPr id="5" name="圖片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2574" y="2252546"/>
            <a:ext cx="4077898" cy="2989942"/>
          </a:xfrm>
          <a:prstGeom prst="rect">
            <a:avLst/>
          </a:prstGeom>
        </p:spPr>
      </p:pic>
      <p:sp>
        <p:nvSpPr>
          <p:cNvPr id="6" name="文字方塊 5"/>
          <p:cNvSpPr txBox="1"/>
          <p:nvPr/>
        </p:nvSpPr>
        <p:spPr>
          <a:xfrm>
            <a:off x="493162" y="5287445"/>
            <a:ext cx="405561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Single-homing Transmission </a:t>
            </a:r>
            <a:r>
              <a:rPr lang="en-US" altLang="zh-TW" dirty="0"/>
              <a:t>(blue: normal transmission packets; red: retransmission packets)</a:t>
            </a:r>
            <a:endParaRPr lang="zh-TW" altLang="en-US" dirty="0"/>
          </a:p>
        </p:txBody>
      </p:sp>
      <p:sp>
        <p:nvSpPr>
          <p:cNvPr id="7" name="文字方塊 6"/>
          <p:cNvSpPr txBox="1"/>
          <p:nvPr/>
        </p:nvSpPr>
        <p:spPr>
          <a:xfrm>
            <a:off x="4764859" y="5266814"/>
            <a:ext cx="405561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Multi-homing Transmission </a:t>
            </a:r>
            <a:r>
              <a:rPr lang="en-US" altLang="zh-TW" dirty="0"/>
              <a:t>(blue: normal transmission packets; red: retransmission packets)</a:t>
            </a:r>
            <a:endParaRPr lang="zh-TW" altLang="en-US" dirty="0"/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50A4C-583E-4446-941D-55268DFE2AA2}" type="slidenum">
              <a:rPr lang="zh-TW" altLang="en-US" smtClean="0"/>
              <a:pPr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36118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Performance Analysis</a:t>
            </a:r>
          </a:p>
        </p:txBody>
      </p:sp>
      <p:graphicFrame>
        <p:nvGraphicFramePr>
          <p:cNvPr id="5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34573579"/>
              </p:ext>
            </p:extLst>
          </p:nvPr>
        </p:nvGraphicFramePr>
        <p:xfrm>
          <a:off x="899592" y="2276872"/>
          <a:ext cx="7128792" cy="3707688"/>
        </p:xfrm>
        <a:graphic>
          <a:graphicData uri="http://schemas.openxmlformats.org/drawingml/2006/table">
            <a:tbl>
              <a:tblPr/>
              <a:tblGrid>
                <a:gridCol w="2458057"/>
                <a:gridCol w="2376339"/>
                <a:gridCol w="2294396"/>
              </a:tblGrid>
              <a:tr h="3933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Single-homing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Multi-homing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428141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Packets</a:t>
                      </a:r>
                      <a:endParaRPr kumimoji="1" lang="zh-TW" altLang="en-US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588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576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7053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+mn-cs"/>
                        </a:rPr>
                        <a:t>Duration (second)</a:t>
                      </a:r>
                      <a:endParaRPr kumimoji="1" lang="zh-TW" altLang="en-US" sz="23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+mn-cs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33.457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26.084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4118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+mn-cs"/>
                        </a:rPr>
                        <a:t>Avg. packets/sec</a:t>
                      </a:r>
                      <a:endParaRPr kumimoji="1" lang="zh-TW" altLang="en-US" sz="23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+mn-cs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17.575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22.083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4118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+mn-cs"/>
                        </a:rPr>
                        <a:t>Avg. packet size (bytes)</a:t>
                      </a:r>
                      <a:endParaRPr kumimoji="1" lang="zh-TW" altLang="en-US" sz="23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+mn-cs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534.177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547.09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4118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+mn-cs"/>
                        </a:rPr>
                        <a:t>Avg. bytes/sec</a:t>
                      </a:r>
                      <a:endParaRPr kumimoji="1" lang="zh-TW" altLang="en-US" sz="23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+mn-cs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9388.05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12081.123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4118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+mn-cs"/>
                        </a:rPr>
                        <a:t>Avg. Mbits/sec</a:t>
                      </a:r>
                      <a:endParaRPr kumimoji="1" lang="zh-TW" altLang="en-US" sz="23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+mn-cs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0.075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0.097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50A4C-583E-4446-941D-55268DFE2AA2}" type="slidenum">
              <a:rPr lang="zh-TW" altLang="en-US" smtClean="0"/>
              <a:pPr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50582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Conclusion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r>
              <a:rPr lang="en-US" altLang="zh-TW" dirty="0"/>
              <a:t>It will be applied to </a:t>
            </a:r>
            <a:r>
              <a:rPr lang="en-US" altLang="zh-TW" dirty="0" smtClean="0"/>
              <a:t>a Smart </a:t>
            </a:r>
            <a:r>
              <a:rPr lang="en-US" altLang="zh-TW" dirty="0"/>
              <a:t>Grid system to deliver data through the SCTP </a:t>
            </a:r>
            <a:r>
              <a:rPr lang="en-US" altLang="zh-TW" dirty="0" smtClean="0"/>
              <a:t>protocol.</a:t>
            </a:r>
          </a:p>
          <a:p>
            <a:pPr lvl="1"/>
            <a:r>
              <a:rPr lang="en-US" altLang="zh-TW" dirty="0" smtClean="0"/>
              <a:t>increase </a:t>
            </a:r>
            <a:r>
              <a:rPr lang="en-US" altLang="zh-TW" dirty="0"/>
              <a:t>the data transmission </a:t>
            </a:r>
            <a:r>
              <a:rPr lang="en-US" altLang="zh-TW" dirty="0" smtClean="0"/>
              <a:t>efficiency</a:t>
            </a:r>
          </a:p>
          <a:p>
            <a:pPr lvl="1"/>
            <a:r>
              <a:rPr lang="en-US" altLang="zh-TW" dirty="0" smtClean="0"/>
              <a:t>reduce packet retransmission</a:t>
            </a:r>
          </a:p>
          <a:p>
            <a:r>
              <a:rPr lang="en-US" altLang="zh-TW" dirty="0"/>
              <a:t>In the future </a:t>
            </a:r>
            <a:r>
              <a:rPr lang="en-US" altLang="zh-TW" dirty="0" smtClean="0"/>
              <a:t>we may adopt Weighted Round Robin-Arrival </a:t>
            </a:r>
            <a:r>
              <a:rPr lang="en-US" altLang="zh-TW" dirty="0"/>
              <a:t>Rate Dependent (WRR-ARD) algorithm to further improve the transmission performance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50A4C-583E-4446-941D-55268DFE2AA2}" type="slidenum">
              <a:rPr lang="zh-TW" altLang="en-US" smtClean="0"/>
              <a:pPr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0521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10000"/>
          </a:bodyPr>
          <a:lstStyle/>
          <a:p>
            <a:r>
              <a:rPr lang="en-US" altLang="zh-TW" dirty="0" smtClean="0"/>
              <a:t>Background</a:t>
            </a:r>
          </a:p>
          <a:p>
            <a:r>
              <a:rPr lang="en-US" altLang="zh-TW" dirty="0" smtClean="0"/>
              <a:t>Motivation</a:t>
            </a:r>
          </a:p>
          <a:p>
            <a:r>
              <a:rPr lang="en-US" altLang="zh-TW" dirty="0" smtClean="0"/>
              <a:t>Network Layer Protocol</a:t>
            </a:r>
          </a:p>
          <a:p>
            <a:r>
              <a:rPr lang="en-US" altLang="zh-TW" dirty="0" smtClean="0"/>
              <a:t>Transport Layer Protocol</a:t>
            </a:r>
          </a:p>
          <a:p>
            <a:r>
              <a:rPr lang="en-US" altLang="zh-TW" dirty="0" smtClean="0"/>
              <a:t>System Architecture</a:t>
            </a:r>
          </a:p>
          <a:p>
            <a:r>
              <a:rPr lang="en-US" altLang="zh-TW" dirty="0" smtClean="0"/>
              <a:t>Component – LKSCTP Protocol Stack</a:t>
            </a:r>
          </a:p>
          <a:p>
            <a:r>
              <a:rPr lang="en-US" altLang="zh-TW" dirty="0" smtClean="0"/>
              <a:t>Component – Atmel RZRAVEN USB Dongle</a:t>
            </a:r>
          </a:p>
          <a:p>
            <a:r>
              <a:rPr lang="en-US" altLang="zh-TW" dirty="0" smtClean="0"/>
              <a:t>Multi-homing Experiments</a:t>
            </a:r>
          </a:p>
          <a:p>
            <a:r>
              <a:rPr lang="en-US" altLang="zh-TW" dirty="0" smtClean="0"/>
              <a:t>Performance Analysis</a:t>
            </a:r>
          </a:p>
          <a:p>
            <a:r>
              <a:rPr lang="en-US" altLang="zh-TW" dirty="0" smtClean="0"/>
              <a:t>Conclusion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50A4C-583E-4446-941D-55268DFE2AA2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1148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08973275"/>
              </p:ext>
            </p:extLst>
          </p:nvPr>
        </p:nvGraphicFramePr>
        <p:xfrm>
          <a:off x="357158" y="3786190"/>
          <a:ext cx="8501090" cy="2870934"/>
        </p:xfrm>
        <a:graphic>
          <a:graphicData uri="http://schemas.openxmlformats.org/drawingml/2006/table">
            <a:tbl>
              <a:tblPr/>
              <a:tblGrid>
                <a:gridCol w="3169898"/>
                <a:gridCol w="2305380"/>
                <a:gridCol w="3025812"/>
              </a:tblGrid>
              <a:tr h="3699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Feature(s)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Zigbee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6LoWPAN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84391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Addressing mode</a:t>
                      </a:r>
                      <a:endParaRPr kumimoji="1" lang="zh-TW" altLang="en-US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</a:endParaRP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Stochastic Addressing</a:t>
                      </a:r>
                      <a:endParaRPr kumimoji="1" lang="en-US" altLang="zh-TW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US" altLang="zh-TW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SLAAC</a:t>
                      </a:r>
                      <a:r>
                        <a:rPr lang="en-US" altLang="zh-TW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TW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StateLess Address AutoConfiguration</a:t>
                      </a:r>
                      <a:r>
                        <a:rPr lang="en-US" altLang="zh-TW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zh-TW" altLang="zh-TW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792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+mn-cs"/>
                        </a:rPr>
                        <a:t>Number of address</a:t>
                      </a:r>
                      <a:endParaRPr kumimoji="1" lang="zh-TW" altLang="en-US" sz="23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+mn-cs"/>
                      </a:endParaRP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US" altLang="zh-TW" sz="1800" kern="1200" baseline="30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  <a:r>
                        <a:rPr lang="en-US" altLang="zh-TW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TW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NWK</a:t>
                      </a:r>
                      <a:r>
                        <a:rPr lang="en-US" altLang="zh-TW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address</a:t>
                      </a:r>
                      <a:endParaRPr kumimoji="1" lang="en-US" altLang="zh-TW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US" altLang="zh-TW" sz="1800" kern="1200" baseline="30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128</a:t>
                      </a:r>
                      <a:r>
                        <a:rPr lang="en-US" altLang="zh-TW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TW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IP address</a:t>
                      </a:r>
                      <a:endParaRPr kumimoji="1" lang="en-US" altLang="zh-TW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792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+mn-cs"/>
                        </a:rPr>
                        <a:t>Integration with current Internet (TCP/IP network) </a:t>
                      </a:r>
                      <a:endParaRPr kumimoji="1" lang="zh-TW" altLang="en-US" sz="23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+mn-cs"/>
                      </a:endParaRP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ZigBee/IP  translator is required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 translator is required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p:pic>
        <p:nvPicPr>
          <p:cNvPr id="1026" name="Picture 2" descr="C:\Users\mark\Desktop\圖片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4077072"/>
            <a:ext cx="4827588" cy="2378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Background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185990"/>
          </a:xfrm>
        </p:spPr>
        <p:txBody>
          <a:bodyPr/>
          <a:lstStyle/>
          <a:p>
            <a:r>
              <a:rPr lang="en-US" altLang="zh-TW" dirty="0" smtClean="0"/>
              <a:t>Zigbee[3]</a:t>
            </a:r>
          </a:p>
          <a:p>
            <a:pPr lvl="1"/>
            <a:r>
              <a:rPr lang="en-US" altLang="zh-TW" dirty="0"/>
              <a:t>B</a:t>
            </a:r>
            <a:r>
              <a:rPr lang="en-US" altLang="zh-TW" dirty="0" smtClean="0"/>
              <a:t>ased </a:t>
            </a:r>
            <a:r>
              <a:rPr lang="en-US" altLang="zh-TW" dirty="0"/>
              <a:t>on </a:t>
            </a:r>
            <a:r>
              <a:rPr lang="en-US" altLang="zh-TW" dirty="0" smtClean="0"/>
              <a:t>IEEE </a:t>
            </a:r>
            <a:r>
              <a:rPr lang="en-US" altLang="zh-TW" dirty="0"/>
              <a:t>802.15 </a:t>
            </a:r>
            <a:r>
              <a:rPr lang="en-US" altLang="zh-TW" dirty="0" smtClean="0"/>
              <a:t>standard</a:t>
            </a:r>
          </a:p>
          <a:p>
            <a:pPr lvl="1"/>
            <a:r>
              <a:rPr lang="en-US" altLang="zh-TW" dirty="0"/>
              <a:t> </a:t>
            </a:r>
            <a:r>
              <a:rPr lang="en-US" altLang="zh-TW" dirty="0" smtClean="0"/>
              <a:t>Low-cost, low-power</a:t>
            </a:r>
          </a:p>
          <a:p>
            <a:pPr lvl="1"/>
            <a:r>
              <a:rPr lang="en-US" altLang="zh-TW" dirty="0" smtClean="0"/>
              <a:t>Wireless mesh network</a:t>
            </a: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50A4C-583E-4446-941D-55268DFE2AA2}" type="slidenum">
              <a:rPr lang="zh-TW" altLang="en-US" smtClean="0"/>
              <a:pPr/>
              <a:t>3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0521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Motivation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B</a:t>
            </a:r>
            <a:r>
              <a:rPr lang="en-US" altLang="zh-TW" dirty="0" smtClean="0"/>
              <a:t>uild a multi-homing smart grid system in our campus</a:t>
            </a:r>
          </a:p>
          <a:p>
            <a:r>
              <a:rPr lang="en-US" altLang="zh-TW" dirty="0" smtClean="0"/>
              <a:t>Upon the failure of a single network interface, the device can switch to other network interface to continue its communication</a:t>
            </a: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50A4C-583E-4446-941D-55268DFE2AA2}" type="slidenum">
              <a:rPr lang="zh-TW" altLang="en-US" smtClean="0"/>
              <a:pPr/>
              <a:t>4</a:t>
            </a:fld>
            <a:endParaRPr lang="zh-TW" altLang="en-US"/>
          </a:p>
        </p:txBody>
      </p:sp>
      <p:pic>
        <p:nvPicPr>
          <p:cNvPr id="3074" name="Picture 2" descr="D:\software\大學生涯\ICST\SCTP\zigbe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4221088"/>
            <a:ext cx="4827587" cy="2378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521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Network Layer Protocol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6LoWPAN (IPv6 over Low Power Wireless Personal Area Networks)[4][5]</a:t>
            </a:r>
          </a:p>
          <a:p>
            <a:pPr lvl="1"/>
            <a:r>
              <a:rPr lang="en-US" altLang="zh-TW" dirty="0" smtClean="0"/>
              <a:t>IPv6-based </a:t>
            </a:r>
            <a:r>
              <a:rPr lang="en-US" altLang="zh-TW" dirty="0"/>
              <a:t>low-power </a:t>
            </a:r>
            <a:r>
              <a:rPr lang="en-US" altLang="zh-TW" dirty="0" smtClean="0"/>
              <a:t>wireless</a:t>
            </a:r>
          </a:p>
          <a:p>
            <a:pPr lvl="1"/>
            <a:r>
              <a:rPr lang="en-US" altLang="zh-TW" dirty="0" smtClean="0"/>
              <a:t>Proposed by IETF working group applied in smart grid </a:t>
            </a:r>
          </a:p>
          <a:p>
            <a:pPr lvl="1"/>
            <a:r>
              <a:rPr lang="en-US" altLang="zh-TW" dirty="0"/>
              <a:t>E</a:t>
            </a:r>
            <a:r>
              <a:rPr lang="en-US" altLang="zh-TW" dirty="0" smtClean="0"/>
              <a:t>asily integrated with IP network</a:t>
            </a:r>
          </a:p>
          <a:p>
            <a:pPr lvl="1"/>
            <a:endParaRPr lang="en-US" altLang="zh-TW" dirty="0" smtClean="0"/>
          </a:p>
          <a:p>
            <a:pPr lvl="2"/>
            <a:endParaRPr lang="zh-TW" altLang="en-US" dirty="0"/>
          </a:p>
        </p:txBody>
      </p:sp>
      <p:pic>
        <p:nvPicPr>
          <p:cNvPr id="4" name="圖片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5984" y="4581128"/>
            <a:ext cx="4446256" cy="2276872"/>
          </a:xfrm>
          <a:prstGeom prst="rect">
            <a:avLst/>
          </a:prstGeom>
        </p:spPr>
      </p:pic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50A4C-583E-4446-941D-55268DFE2AA2}" type="slidenum">
              <a:rPr lang="zh-TW" altLang="en-US" smtClean="0"/>
              <a:pPr/>
              <a:t>5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86914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Transport Layer Protocol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Overview of SCTP(Stream Control Transmission Protocol) </a:t>
            </a:r>
          </a:p>
          <a:p>
            <a:pPr lvl="1"/>
            <a:r>
              <a:rPr lang="en-US" altLang="zh-TW" dirty="0" smtClean="0"/>
              <a:t>Multi-homing</a:t>
            </a:r>
          </a:p>
          <a:p>
            <a:pPr lvl="2"/>
            <a:r>
              <a:rPr lang="en-US" altLang="zh-TW" dirty="0" smtClean="0"/>
              <a:t>TCP connection is one-to-one between two network interfaces</a:t>
            </a:r>
          </a:p>
          <a:p>
            <a:pPr lvl="2"/>
            <a:r>
              <a:rPr lang="en-US" altLang="zh-TW" dirty="0" smtClean="0"/>
              <a:t>SCTP </a:t>
            </a:r>
            <a:r>
              <a:rPr lang="en-US" altLang="zh-TW" dirty="0"/>
              <a:t>association is many-to-many between </a:t>
            </a:r>
            <a:r>
              <a:rPr lang="en-US" altLang="zh-TW" dirty="0" smtClean="0"/>
              <a:t>multiple </a:t>
            </a:r>
            <a:r>
              <a:rPr lang="en-US" altLang="zh-TW" dirty="0"/>
              <a:t>network </a:t>
            </a:r>
            <a:r>
              <a:rPr lang="en-US" altLang="zh-TW" dirty="0" smtClean="0"/>
              <a:t>interfaces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50A4C-583E-4446-941D-55268DFE2AA2}" type="slidenum">
              <a:rPr lang="zh-TW" altLang="en-US" smtClean="0"/>
              <a:pPr/>
              <a:t>6</a:t>
            </a:fld>
            <a:endParaRPr lang="zh-TW" altLang="en-US"/>
          </a:p>
        </p:txBody>
      </p:sp>
      <p:pic>
        <p:nvPicPr>
          <p:cNvPr id="1026" name="Picture 2" descr="D:\software\大學生涯\ICST\SCTP\multihoming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4958361"/>
            <a:ext cx="4722813" cy="1674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0279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System architecture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50A4C-583E-4446-941D-55268DFE2AA2}" type="slidenum">
              <a:rPr lang="zh-TW" altLang="en-US" smtClean="0"/>
              <a:pPr/>
              <a:t>7</a:t>
            </a:fld>
            <a:endParaRPr lang="zh-TW" altLang="en-US"/>
          </a:p>
        </p:txBody>
      </p:sp>
      <p:pic>
        <p:nvPicPr>
          <p:cNvPr id="1026" name="Picture 2" descr="D:\software\大學生涯\ICST\SCTP\Architecture - 複製.b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0" y="1322694"/>
            <a:ext cx="6572250" cy="529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D:\software\大學生涯\ICST\SCTP\USB Dongle_archi - 複製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492896"/>
            <a:ext cx="5484144" cy="3188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0939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Component – LKSCTP Protocol Stack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DMA-2440XP Platform </a:t>
            </a:r>
            <a:r>
              <a:rPr lang="en-US" altLang="zh-TW" dirty="0" smtClean="0"/>
              <a:t>Porting</a:t>
            </a:r>
          </a:p>
          <a:p>
            <a:pPr lvl="1"/>
            <a:r>
              <a:rPr lang="en-US" altLang="zh-TW" dirty="0" smtClean="0"/>
              <a:t>DMA-2440XP platform running Linux 2.6</a:t>
            </a:r>
          </a:p>
          <a:p>
            <a:pPr lvl="1"/>
            <a:r>
              <a:rPr lang="en-US" altLang="zh-TW" dirty="0" smtClean="0"/>
              <a:t>Through the cross-platform development process.</a:t>
            </a:r>
          </a:p>
          <a:p>
            <a:pPr lvl="1"/>
            <a:r>
              <a:rPr lang="en-US" altLang="zh-TW" dirty="0" smtClean="0"/>
              <a:t>The SCTP protocol stack adopted is LKSCTP(</a:t>
            </a:r>
            <a:r>
              <a:rPr lang="en-US" altLang="zh-TW" dirty="0"/>
              <a:t>Linux </a:t>
            </a:r>
            <a:br>
              <a:rPr lang="en-US" altLang="zh-TW" dirty="0"/>
            </a:br>
            <a:r>
              <a:rPr lang="en-US" altLang="zh-TW" dirty="0" smtClean="0"/>
              <a:t>Kernel </a:t>
            </a:r>
            <a:r>
              <a:rPr lang="en-US" altLang="zh-TW" dirty="0"/>
              <a:t>Stream Control </a:t>
            </a:r>
            <a:r>
              <a:rPr lang="en-US" altLang="zh-TW" dirty="0" smtClean="0"/>
              <a:t>Transmission Protocol)</a:t>
            </a:r>
          </a:p>
          <a:p>
            <a:pPr lvl="1"/>
            <a:r>
              <a:rPr lang="en-US" altLang="zh-TW" dirty="0" smtClean="0"/>
              <a:t>Cramfs </a:t>
            </a:r>
            <a:r>
              <a:rPr lang="en-US" altLang="zh-TW" dirty="0"/>
              <a:t>file system was created by </a:t>
            </a:r>
            <a:r>
              <a:rPr lang="en-US" altLang="zh-TW" dirty="0" smtClean="0"/>
              <a:t>the busybox-1.11.1 </a:t>
            </a:r>
            <a:r>
              <a:rPr lang="en-US" altLang="zh-TW" dirty="0"/>
              <a:t>tool</a:t>
            </a:r>
            <a:endParaRPr lang="zh-TW" altLang="en-US" dirty="0"/>
          </a:p>
        </p:txBody>
      </p:sp>
      <p:pic>
        <p:nvPicPr>
          <p:cNvPr id="4" name="圖片 3" descr="C:\Users\Arak\Desktop\翻譯\未命名4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7611" y="4653136"/>
            <a:ext cx="2796757" cy="206946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50A4C-583E-4446-941D-55268DFE2AA2}" type="slidenum">
              <a:rPr lang="zh-TW" altLang="en-US" smtClean="0"/>
              <a:pPr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0521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Component – Atmel RZRAVEN USB Dongle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Atmel RZRAVEN Development Board </a:t>
            </a:r>
            <a:r>
              <a:rPr lang="en-US" altLang="zh-TW" dirty="0" smtClean="0"/>
              <a:t>Porting</a:t>
            </a:r>
          </a:p>
          <a:p>
            <a:pPr lvl="1"/>
            <a:r>
              <a:rPr lang="en-US" altLang="zh-TW" sz="2600" dirty="0"/>
              <a:t>I</a:t>
            </a:r>
            <a:r>
              <a:rPr lang="en-US" altLang="zh-TW" sz="2600" dirty="0" smtClean="0"/>
              <a:t>nstall </a:t>
            </a:r>
            <a:r>
              <a:rPr lang="en-US" altLang="zh-TW" sz="2600" dirty="0"/>
              <a:t>C</a:t>
            </a:r>
            <a:r>
              <a:rPr lang="en-US" altLang="zh-TW" sz="2600" dirty="0" smtClean="0"/>
              <a:t>ontiki</a:t>
            </a:r>
            <a:r>
              <a:rPr lang="en-US" altLang="zh-TW" sz="2600" dirty="0"/>
              <a:t>, and then cross-compile(avr-gcc) it to generate binary code. </a:t>
            </a:r>
          </a:p>
          <a:p>
            <a:pPr lvl="1"/>
            <a:r>
              <a:rPr lang="en-US" altLang="zh-TW" sz="2600" dirty="0"/>
              <a:t>Compile the RZUSBSTICK module</a:t>
            </a:r>
          </a:p>
          <a:p>
            <a:pPr lvl="1"/>
            <a:r>
              <a:rPr lang="en-US" altLang="zh-TW" sz="2600" dirty="0"/>
              <a:t>T</a:t>
            </a:r>
            <a:r>
              <a:rPr lang="en-US" altLang="zh-TW" sz="2600" dirty="0" smtClean="0"/>
              <a:t>hrough </a:t>
            </a:r>
            <a:r>
              <a:rPr lang="en-US" altLang="zh-TW" sz="2600" dirty="0"/>
              <a:t>the JTAGICE mkII, the binary code can be uploaded to the AT90USB1287 microcontroller.</a:t>
            </a:r>
            <a:endParaRPr lang="zh-TW" altLang="en-US" sz="2600" dirty="0"/>
          </a:p>
        </p:txBody>
      </p:sp>
      <p:pic>
        <p:nvPicPr>
          <p:cNvPr id="3074" name="Picture 2" descr="C:\Users\mark\Desktop\stick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416409"/>
            <a:ext cx="2677616" cy="24119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50A4C-583E-4446-941D-55268DFE2AA2}" type="slidenum">
              <a:rPr lang="zh-TW" altLang="en-US" smtClean="0"/>
              <a:pPr/>
              <a:t>9</a:t>
            </a:fld>
            <a:endParaRPr lang="zh-TW" altLang="en-US"/>
          </a:p>
        </p:txBody>
      </p:sp>
      <p:pic>
        <p:nvPicPr>
          <p:cNvPr id="7" name="Picture 3" descr="D:\software\大學生涯\ICST\SCTP\USB Dongle_archi - 複製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4416151"/>
            <a:ext cx="4104456" cy="2386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8660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1172</TotalTime>
  <Words>1033</Words>
  <Application>Microsoft Office PowerPoint</Application>
  <PresentationFormat>如螢幕大小 (4:3)</PresentationFormat>
  <Paragraphs>134</Paragraphs>
  <Slides>13</Slides>
  <Notes>7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14" baseType="lpstr">
      <vt:lpstr>Office 佈景主題</vt:lpstr>
      <vt:lpstr>The Study of 6LoWPAN with SCTP Multi-homing in Smart Grid</vt:lpstr>
      <vt:lpstr>Outline</vt:lpstr>
      <vt:lpstr>Background</vt:lpstr>
      <vt:lpstr>Motivation</vt:lpstr>
      <vt:lpstr>Network Layer Protocol</vt:lpstr>
      <vt:lpstr>Transport Layer Protocol</vt:lpstr>
      <vt:lpstr>System architecture</vt:lpstr>
      <vt:lpstr>Component – LKSCTP Protocol Stack</vt:lpstr>
      <vt:lpstr>Component – Atmel RZRAVEN USB Dongle</vt:lpstr>
      <vt:lpstr>Multi-homing Experiments</vt:lpstr>
      <vt:lpstr>Performance Analysis</vt:lpstr>
      <vt:lpstr>Performance Analysis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Study of 6LoWPAN with SCTP Multi-homing in Smart Grid</dc:title>
  <dc:creator>mark</dc:creator>
  <cp:lastModifiedBy>mark</cp:lastModifiedBy>
  <cp:revision>51</cp:revision>
  <dcterms:created xsi:type="dcterms:W3CDTF">2013-10-19T06:33:24Z</dcterms:created>
  <dcterms:modified xsi:type="dcterms:W3CDTF">2013-11-13T03:55:50Z</dcterms:modified>
</cp:coreProperties>
</file>